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13" r:id="rId7"/>
    <p:sldId id="312" r:id="rId8"/>
    <p:sldId id="314" r:id="rId9"/>
    <p:sldId id="320" r:id="rId10"/>
    <p:sldId id="315" r:id="rId11"/>
    <p:sldId id="316" r:id="rId12"/>
    <p:sldId id="317" r:id="rId13"/>
    <p:sldId id="318" r:id="rId14"/>
    <p:sldId id="319" r:id="rId15"/>
  </p:sldIdLst>
  <p:sldSz cx="12188825" cy="6858000"/>
  <p:notesSz cx="6858000" cy="9144000"/>
  <p:custDataLst>
    <p:tags r:id="rId18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298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20/06/2018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              </a:t>
            </a:r>
            <a:r>
              <a:rPr lang="en-US" sz="6000" dirty="0" err="1"/>
              <a:t>Toonify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r>
              <a:rPr lang="it-IT" dirty="0"/>
              <a:t>VITOR RIBAS BANDEIRA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                               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3252802"/>
            <a:ext cx="2664296" cy="34289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10" y="3193200"/>
            <a:ext cx="2833157" cy="3548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99048"/>
            <a:ext cx="3024336" cy="361798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58" y="146380"/>
            <a:ext cx="3049184" cy="35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2" y="44624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                      </a:t>
            </a:r>
            <a:r>
              <a:rPr lang="en-US" dirty="0">
                <a:solidFill>
                  <a:srgbClr val="C00000"/>
                </a:solidFill>
              </a:rPr>
              <a:t>Edges Processing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7217" y="1628800"/>
            <a:ext cx="9134391" cy="4404321"/>
          </a:xfrm>
        </p:spPr>
        <p:txBody>
          <a:bodyPr rtlCol="0">
            <a:normAutofit/>
          </a:bodyPr>
          <a:lstStyle/>
          <a:p>
            <a:pPr rtl="0"/>
            <a:r>
              <a:rPr lang="en-US" sz="2800" dirty="0"/>
              <a:t>Converter </a:t>
            </a:r>
            <a:r>
              <a:rPr lang="en-US" sz="2800" dirty="0" err="1"/>
              <a:t>imagem</a:t>
            </a:r>
            <a:r>
              <a:rPr lang="en-US" sz="2800" dirty="0"/>
              <a:t> original para grayscale (</a:t>
            </a:r>
            <a:r>
              <a:rPr lang="en-US" sz="2800" dirty="0" err="1"/>
              <a:t>função</a:t>
            </a:r>
            <a:r>
              <a:rPr lang="en-US" sz="2800" dirty="0"/>
              <a:t> </a:t>
            </a:r>
            <a:r>
              <a:rPr lang="en-US" sz="2800" dirty="0" err="1"/>
              <a:t>criada</a:t>
            </a:r>
            <a:r>
              <a:rPr lang="en-US" sz="2800" dirty="0"/>
              <a:t>) (</a:t>
            </a:r>
            <a:r>
              <a:rPr lang="en-US" sz="2800" dirty="0" err="1"/>
              <a:t>porque</a:t>
            </a:r>
            <a:r>
              <a:rPr lang="en-US" sz="2800" dirty="0"/>
              <a:t> converter?)</a:t>
            </a:r>
          </a:p>
          <a:p>
            <a:pPr lvl="1"/>
            <a:r>
              <a:rPr lang="en-US" dirty="0" err="1"/>
              <a:t>Facilita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bordas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Como a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bordas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da </a:t>
            </a:r>
            <a:r>
              <a:rPr lang="en-US" dirty="0" err="1"/>
              <a:t>variação</a:t>
            </a:r>
            <a:r>
              <a:rPr lang="en-US" dirty="0"/>
              <a:t> de cores, mas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intensidade</a:t>
            </a:r>
            <a:r>
              <a:rPr lang="en-US" dirty="0"/>
              <a:t>, as cores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consideradas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ruído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Temos</a:t>
            </a:r>
            <a:r>
              <a:rPr lang="en-US" dirty="0"/>
              <a:t> que lidar com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 bidimensional </a:t>
            </a:r>
            <a:r>
              <a:rPr lang="en-US" dirty="0" err="1"/>
              <a:t>cujos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 </a:t>
            </a:r>
            <a:r>
              <a:rPr lang="en-US" dirty="0" err="1"/>
              <a:t>intensidade</a:t>
            </a:r>
            <a:r>
              <a:rPr lang="en-US" dirty="0"/>
              <a:t> </a:t>
            </a:r>
            <a:r>
              <a:rPr lang="en-US" dirty="0" err="1"/>
              <a:t>luminosa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(</a:t>
            </a:r>
            <a:r>
              <a:rPr lang="en-US" dirty="0" err="1"/>
              <a:t>simplicidade</a:t>
            </a:r>
            <a:r>
              <a:rPr lang="en-US" dirty="0"/>
              <a:t>).</a:t>
            </a:r>
          </a:p>
          <a:p>
            <a:endParaRPr lang="en-US" dirty="0"/>
          </a:p>
          <a:p>
            <a:pPr lvl="1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1989956" y="1196752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Uso</a:t>
            </a:r>
            <a:r>
              <a:rPr lang="en-US" sz="2800" dirty="0"/>
              <a:t> de um median filter (</a:t>
            </a:r>
            <a:r>
              <a:rPr lang="en-US" sz="2800" dirty="0" err="1"/>
              <a:t>optamos</a:t>
            </a:r>
            <a:r>
              <a:rPr lang="en-US" sz="2800" dirty="0"/>
              <a:t> por um </a:t>
            </a:r>
            <a:r>
              <a:rPr lang="en-US" sz="2800" dirty="0" err="1"/>
              <a:t>filtro</a:t>
            </a:r>
            <a:r>
              <a:rPr lang="en-US" sz="2800" dirty="0"/>
              <a:t> 7x7):</a:t>
            </a:r>
          </a:p>
          <a:p>
            <a:pPr lvl="1"/>
            <a:r>
              <a:rPr lang="en-US" sz="2200" dirty="0" err="1"/>
              <a:t>Promover</a:t>
            </a:r>
            <a:r>
              <a:rPr lang="en-US" sz="2200" dirty="0"/>
              <a:t> um </a:t>
            </a:r>
            <a:r>
              <a:rPr lang="en-US" sz="2200" i="1" dirty="0"/>
              <a:t>smoothing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imagem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Reduzir</a:t>
            </a:r>
            <a:r>
              <a:rPr lang="en-US" sz="2200" dirty="0"/>
              <a:t> </a:t>
            </a:r>
            <a:r>
              <a:rPr lang="en-US" sz="2200" dirty="0" err="1"/>
              <a:t>ruidos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</a:t>
            </a:r>
            <a:r>
              <a:rPr lang="en-US" sz="2200" i="1" dirty="0"/>
              <a:t>Salt and Pepper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Análise</a:t>
            </a:r>
            <a:r>
              <a:rPr lang="en-US" sz="2200" dirty="0"/>
              <a:t> do </a:t>
            </a:r>
            <a:r>
              <a:rPr lang="en-US" sz="2200" dirty="0" err="1"/>
              <a:t>tamanho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do </a:t>
            </a:r>
            <a:r>
              <a:rPr lang="en-US" sz="2200" dirty="0" err="1"/>
              <a:t>filtro</a:t>
            </a:r>
            <a:r>
              <a:rPr lang="en-US" sz="2200" dirty="0"/>
              <a:t> (</a:t>
            </a:r>
            <a:r>
              <a:rPr lang="en-US" sz="2200" dirty="0" err="1"/>
              <a:t>preservar</a:t>
            </a:r>
            <a:r>
              <a:rPr lang="en-US" sz="2200" dirty="0"/>
              <a:t> </a:t>
            </a:r>
            <a:r>
              <a:rPr lang="en-US" sz="2200" dirty="0" err="1"/>
              <a:t>bordas</a:t>
            </a:r>
            <a:r>
              <a:rPr lang="en-US" sz="2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527217" y="1052736"/>
            <a:ext cx="9134391" cy="4114801"/>
          </a:xfrm>
        </p:spPr>
        <p:txBody>
          <a:bodyPr>
            <a:normAutofit/>
          </a:bodyPr>
          <a:lstStyle/>
          <a:p>
            <a:r>
              <a:rPr lang="en-US" sz="3500" dirty="0" err="1"/>
              <a:t>Uso</a:t>
            </a:r>
            <a:r>
              <a:rPr lang="en-US" sz="3500" dirty="0"/>
              <a:t> da </a:t>
            </a:r>
            <a:r>
              <a:rPr lang="en-US" sz="3500" dirty="0" err="1"/>
              <a:t>função</a:t>
            </a:r>
            <a:r>
              <a:rPr lang="en-US" sz="3500" dirty="0"/>
              <a:t> </a:t>
            </a:r>
            <a:r>
              <a:rPr lang="en-US" sz="3500" i="1" dirty="0"/>
              <a:t>Canny</a:t>
            </a:r>
            <a:r>
              <a:rPr lang="en-US" sz="3500" dirty="0"/>
              <a:t> para a </a:t>
            </a:r>
            <a:r>
              <a:rPr lang="en-US" sz="3500" dirty="0" err="1"/>
              <a:t>detecção</a:t>
            </a:r>
            <a:r>
              <a:rPr lang="en-US" sz="3500" dirty="0"/>
              <a:t> de </a:t>
            </a:r>
            <a:r>
              <a:rPr lang="en-US" sz="3500" dirty="0" err="1"/>
              <a:t>bordas</a:t>
            </a:r>
            <a:endParaRPr lang="en-US" sz="3500" dirty="0"/>
          </a:p>
          <a:p>
            <a:pPr lvl="1"/>
            <a:r>
              <a:rPr lang="en-US" sz="2400" dirty="0"/>
              <a:t>Canny x Laplace (morphological processing);</a:t>
            </a:r>
          </a:p>
          <a:p>
            <a:pPr lvl="1"/>
            <a:r>
              <a:rPr lang="en-US" sz="2400" dirty="0" err="1"/>
              <a:t>Função</a:t>
            </a:r>
            <a:r>
              <a:rPr lang="en-US" sz="2400" dirty="0"/>
              <a:t> Canny </a:t>
            </a:r>
            <a:r>
              <a:rPr lang="en-US" sz="2400" dirty="0" err="1"/>
              <a:t>mede</a:t>
            </a:r>
            <a:r>
              <a:rPr lang="en-US" sz="2400" dirty="0"/>
              <a:t> o </a:t>
            </a:r>
            <a:r>
              <a:rPr lang="en-US" sz="2400" dirty="0" err="1"/>
              <a:t>Gradiente</a:t>
            </a:r>
            <a:r>
              <a:rPr lang="en-US" sz="2400" dirty="0"/>
              <a:t> </a:t>
            </a:r>
            <a:r>
              <a:rPr lang="en-US" sz="2400" dirty="0" err="1"/>
              <a:t>nos</a:t>
            </a:r>
            <a:r>
              <a:rPr lang="en-US" sz="2400" dirty="0"/>
              <a:t> </a:t>
            </a:r>
            <a:r>
              <a:rPr lang="en-US" sz="2400" dirty="0" err="1"/>
              <a:t>pontos</a:t>
            </a:r>
            <a:r>
              <a:rPr lang="en-US" sz="2400" dirty="0"/>
              <a:t> da </a:t>
            </a:r>
            <a:r>
              <a:rPr lang="en-US" sz="2400" dirty="0" err="1"/>
              <a:t>imagem</a:t>
            </a:r>
            <a:r>
              <a:rPr lang="en-US" sz="2400" dirty="0"/>
              <a:t> e </a:t>
            </a:r>
            <a:r>
              <a:rPr lang="en-US" sz="2400" dirty="0" err="1"/>
              <a:t>retorna</a:t>
            </a:r>
            <a:r>
              <a:rPr lang="en-US" sz="2400" dirty="0"/>
              <a:t> </a:t>
            </a:r>
            <a:r>
              <a:rPr lang="en-US" sz="2400" dirty="0" err="1"/>
              <a:t>variações</a:t>
            </a:r>
            <a:r>
              <a:rPr lang="en-US" sz="2400" dirty="0"/>
              <a:t> de </a:t>
            </a:r>
            <a:r>
              <a:rPr lang="en-US" sz="2400" dirty="0" err="1"/>
              <a:t>acordo</a:t>
            </a:r>
            <a:r>
              <a:rPr lang="en-US" sz="2400" dirty="0"/>
              <a:t> com o Threshold </a:t>
            </a:r>
            <a:r>
              <a:rPr lang="en-US" sz="2400" dirty="0" err="1"/>
              <a:t>usado</a:t>
            </a:r>
            <a:r>
              <a:rPr lang="en-US" sz="2400" dirty="0"/>
              <a:t> (</a:t>
            </a:r>
            <a:r>
              <a:rPr lang="en-US" sz="2400" dirty="0" err="1"/>
              <a:t>Maior</a:t>
            </a:r>
            <a:r>
              <a:rPr lang="en-US" sz="2400" dirty="0"/>
              <a:t> </a:t>
            </a:r>
            <a:r>
              <a:rPr lang="en-US" sz="2400" dirty="0" err="1"/>
              <a:t>threshhold</a:t>
            </a:r>
            <a:r>
              <a:rPr lang="en-US" sz="2400" dirty="0"/>
              <a:t> -&gt; </a:t>
            </a:r>
            <a:r>
              <a:rPr lang="en-US" sz="2400" dirty="0" err="1"/>
              <a:t>Aparece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as </a:t>
            </a:r>
            <a:r>
              <a:rPr lang="en-US" sz="2400" dirty="0" err="1"/>
              <a:t>maiores</a:t>
            </a:r>
            <a:r>
              <a:rPr lang="en-US" sz="2400" dirty="0"/>
              <a:t> “</a:t>
            </a:r>
            <a:r>
              <a:rPr lang="en-US" sz="2400" dirty="0" err="1"/>
              <a:t>derivadas</a:t>
            </a:r>
            <a:r>
              <a:rPr lang="en-US" sz="2400" dirty="0"/>
              <a:t>”).</a:t>
            </a:r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marL="231775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1527217" y="1340768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Uso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função</a:t>
            </a:r>
            <a:r>
              <a:rPr lang="en-US" sz="2800" dirty="0"/>
              <a:t> para </a:t>
            </a:r>
            <a:r>
              <a:rPr lang="en-US" sz="2800" dirty="0" err="1"/>
              <a:t>dilatar</a:t>
            </a:r>
            <a:r>
              <a:rPr lang="en-US" sz="2800" dirty="0"/>
              <a:t> 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/>
              <a:t>conseguidas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método</a:t>
            </a:r>
            <a:r>
              <a:rPr lang="en-US" sz="2800" dirty="0"/>
              <a:t> Canny (</a:t>
            </a:r>
            <a:r>
              <a:rPr lang="en-US" sz="2800" dirty="0" err="1"/>
              <a:t>Operação</a:t>
            </a:r>
            <a:r>
              <a:rPr lang="en-US" sz="2800" dirty="0"/>
              <a:t> </a:t>
            </a:r>
            <a:r>
              <a:rPr lang="en-US" sz="2800" dirty="0" err="1"/>
              <a:t>Morfologica</a:t>
            </a:r>
            <a:r>
              <a:rPr lang="en-US" sz="2800" dirty="0"/>
              <a:t>):</a:t>
            </a:r>
          </a:p>
          <a:p>
            <a:pPr lvl="1"/>
            <a:r>
              <a:rPr lang="en-US" dirty="0" err="1"/>
              <a:t>Alargar</a:t>
            </a:r>
            <a:r>
              <a:rPr lang="en-US" dirty="0"/>
              <a:t> as </a:t>
            </a:r>
            <a:r>
              <a:rPr lang="en-US" dirty="0" err="1"/>
              <a:t>bordas</a:t>
            </a:r>
            <a:r>
              <a:rPr lang="en-US" dirty="0"/>
              <a:t> e </a:t>
            </a:r>
            <a:r>
              <a:rPr lang="en-US" dirty="0" err="1"/>
              <a:t>promover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suavidade</a:t>
            </a:r>
            <a:r>
              <a:rPr lang="en-US" dirty="0"/>
              <a:t>;</a:t>
            </a:r>
          </a:p>
          <a:p>
            <a:r>
              <a:rPr lang="en-US" sz="2800" dirty="0" err="1"/>
              <a:t>Usado</a:t>
            </a:r>
            <a:r>
              <a:rPr lang="en-US" sz="2800" dirty="0"/>
              <a:t> um </a:t>
            </a:r>
            <a:r>
              <a:rPr lang="en-US" sz="2800" dirty="0" err="1"/>
              <a:t>procedimento</a:t>
            </a:r>
            <a:r>
              <a:rPr lang="en-US" sz="2800" dirty="0"/>
              <a:t> para </a:t>
            </a:r>
            <a:r>
              <a:rPr lang="en-US" sz="2800" dirty="0" err="1"/>
              <a:t>filtrar</a:t>
            </a:r>
            <a:r>
              <a:rPr lang="en-US" sz="2800" dirty="0"/>
              <a:t> a </a:t>
            </a:r>
            <a:r>
              <a:rPr lang="en-US" sz="2800" dirty="0" err="1"/>
              <a:t>maioria</a:t>
            </a:r>
            <a:r>
              <a:rPr lang="en-US" sz="2800" dirty="0"/>
              <a:t> das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/>
              <a:t>indesejadas</a:t>
            </a:r>
            <a:endParaRPr lang="en-US" sz="2800" dirty="0"/>
          </a:p>
          <a:p>
            <a:pPr lvl="1"/>
            <a:r>
              <a:rPr lang="en-US" dirty="0" err="1"/>
              <a:t>Bwareaopen</a:t>
            </a:r>
            <a:r>
              <a:rPr lang="en-US" dirty="0"/>
              <a:t>-&gt; </a:t>
            </a:r>
            <a:r>
              <a:rPr lang="en-US" dirty="0" err="1"/>
              <a:t>filtra</a:t>
            </a:r>
            <a:r>
              <a:rPr lang="en-US" dirty="0"/>
              <a:t> </a:t>
            </a:r>
            <a:r>
              <a:rPr lang="en-US" dirty="0" err="1"/>
              <a:t>tamanho</a:t>
            </a:r>
            <a:r>
              <a:rPr lang="en-US" dirty="0"/>
              <a:t> das </a:t>
            </a:r>
            <a:r>
              <a:rPr lang="en-US" dirty="0" err="1"/>
              <a:t>bordas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pixels de </a:t>
            </a:r>
            <a:r>
              <a:rPr lang="en-US" dirty="0" err="1"/>
              <a:t>acordo</a:t>
            </a:r>
            <a:r>
              <a:rPr lang="en-US" dirty="0"/>
              <a:t> com a </a:t>
            </a:r>
            <a:r>
              <a:rPr lang="en-US" dirty="0" err="1"/>
              <a:t>connectividade</a:t>
            </a:r>
            <a:r>
              <a:rPr lang="en-US" dirty="0"/>
              <a:t> de </a:t>
            </a:r>
            <a:r>
              <a:rPr lang="en-US" dirty="0" err="1"/>
              <a:t>entrada</a:t>
            </a:r>
            <a:r>
              <a:rPr lang="en-US" dirty="0"/>
              <a:t> (4 </a:t>
            </a:r>
            <a:r>
              <a:rPr lang="en-US" dirty="0" err="1"/>
              <a:t>ou</a:t>
            </a:r>
            <a:r>
              <a:rPr lang="en-US" dirty="0"/>
              <a:t> 8)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7146-F873-4759-A9DB-8449CBD8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Color </a:t>
            </a:r>
            <a:r>
              <a:rPr lang="pt-BR" dirty="0" err="1">
                <a:solidFill>
                  <a:srgbClr val="FF0000"/>
                </a:solidFill>
              </a:rPr>
              <a:t>Processing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68DB5C-1C97-4001-9405-5F44C7035EA3}"/>
              </a:ext>
            </a:extLst>
          </p:cNvPr>
          <p:cNvSpPr txBox="1"/>
          <p:nvPr/>
        </p:nvSpPr>
        <p:spPr>
          <a:xfrm>
            <a:off x="1197868" y="2229683"/>
            <a:ext cx="8712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Filtragem mediana: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Remoção de ruído </a:t>
            </a:r>
            <a:r>
              <a:rPr lang="pt-BR" sz="2800" i="1" dirty="0"/>
              <a:t>Salt </a:t>
            </a:r>
            <a:r>
              <a:rPr lang="pt-BR" sz="2800" i="1" dirty="0" err="1"/>
              <a:t>And</a:t>
            </a:r>
            <a:r>
              <a:rPr lang="pt-BR" sz="2800" i="1" dirty="0"/>
              <a:t> </a:t>
            </a:r>
            <a:r>
              <a:rPr lang="pt-BR" sz="2800" i="1" dirty="0" err="1"/>
              <a:t>Pepper</a:t>
            </a:r>
            <a:r>
              <a:rPr lang="pt-BR" sz="2800" i="1" dirty="0"/>
              <a:t>;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Filtragem Bilateral: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Suavização de áreas da imagem;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Quantização de cor: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Limitar número de cores da imagem;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Filtragem mediana: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Homogeneizar pixels após filtragem bilateral e quantização;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9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285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25" y="1456563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027693"/>
            <a:ext cx="5590356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573437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254</Words>
  <Application>Microsoft Office PowerPoint</Application>
  <PresentationFormat>Personalizar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Corbel</vt:lpstr>
      <vt:lpstr>Túnel Azul Digital 16X9</vt:lpstr>
      <vt:lpstr>              Toonify  </vt:lpstr>
      <vt:lpstr>                      Edges Processing</vt:lpstr>
      <vt:lpstr>Apresentação do PowerPoint</vt:lpstr>
      <vt:lpstr>Apresentação do PowerPoint</vt:lpstr>
      <vt:lpstr>Apresentação do PowerPoint</vt:lpstr>
      <vt:lpstr>Color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2018-06-20T19:15:25Z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